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65" r:id="rId2"/>
    <p:sldId id="371" r:id="rId3"/>
    <p:sldId id="369" r:id="rId4"/>
    <p:sldId id="338" r:id="rId5"/>
    <p:sldId id="364" r:id="rId6"/>
    <p:sldId id="357" r:id="rId7"/>
    <p:sldId id="356" r:id="rId8"/>
    <p:sldId id="358" r:id="rId9"/>
    <p:sldId id="323" r:id="rId10"/>
    <p:sldId id="322" r:id="rId11"/>
    <p:sldId id="321" r:id="rId12"/>
    <p:sldId id="367" r:id="rId13"/>
    <p:sldId id="273" r:id="rId14"/>
    <p:sldId id="365" r:id="rId15"/>
    <p:sldId id="366" r:id="rId16"/>
    <p:sldId id="368" r:id="rId1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50" autoAdjust="0"/>
  </p:normalViewPr>
  <p:slideViewPr>
    <p:cSldViewPr>
      <p:cViewPr varScale="1">
        <p:scale>
          <a:sx n="142" d="100"/>
          <a:sy n="142" d="100"/>
        </p:scale>
        <p:origin x="672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24A6C-9C19-49D6-A16B-9612549FC4D2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548C-EE7E-4F14-8361-09A7CEB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22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30A1C-F747-435C-8BA4-3034D9BCD1D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A257-0A1F-466B-86F1-6BACF2775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3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AA257-0A1F-466B-86F1-6BACF27753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6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725987"/>
            <a:ext cx="5486400" cy="4475162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Необходимо обратить внимание на отражение в ООП новых образовательных результатов (а  в рабочие программы, соответственно, тем и разделов), достижение которых поддерживается полученным оборудованием.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Технологическое образование является в настоящий момент необходимым компонентом общего образования, предоставляя обучающимся возможность применять на практике знания основ наук, осваивать общие принципы и конкретные навыки преобразующей деятельности человека, различные формы информационной и материальной культуры, а также создания новых продуктов и услуг. Как мы видим, наполнение предметных областей «Технология», «Информатика и ИКТ» теперь значительно шире, нежели 2-3 года назад. Соответственно, должны меняться технологии обучения и содержание.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Ведущей образовательной технологией должна стать проектная деятельность, позволяющая ребенку научиться работать в условиях ограниченного времени, поучаствовать в создании конкретного результата. 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В содержании образования следует включать изучение элементов как традиционных, так и наиболее перспективных технологических направлений, включая обозначенные в НТИ, и соответствующих стандартам Ворлдскиллс.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С этой целью кейсы, предоставленные педагогам в рамках ПК, могут быть использованы также учителями других предметов. Например, раздел «Геоинформационные технологии» может быть отражен в курсе географии (результат - развитие картографической грамотности), Информатика и ИКТ (результат - умение работать в Веб-ГИС. Умение работать с векторными данными. Умение использовать базовые принципы дизайн-мышления), Технология (результат - умение работать с проекциями)</a:t>
            </a:r>
            <a:endParaRPr sz="140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60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03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C1EE5-1612-4076-A90D-07F4C1F80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B907E7-AB9A-4FED-AE36-321CD1F75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A8346-4638-4AFD-93D6-270F5337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1100B3-ED1F-4656-9978-60C35A64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835C5-AED7-41F0-BDD5-82B76DC3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E20FF-5A9A-4AA3-AFD1-D859321A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DF1755-2F8E-479E-8E00-C756C89F8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D2370-BEE4-4567-8AD3-199DDE2A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99257-F223-4A56-8E2D-8C1D1239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6F246-32E7-43F9-B993-6D4872CC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FF317B-70F3-459A-9D2D-3C4E3A533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DD8A9-D7D7-492B-8325-4485B67AF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6F9D0-C0D8-48F4-BA49-441AE984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05F09-7409-4328-AFA0-E5249B4A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10481-9092-457C-AC79-C63D8141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6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0" y="12584"/>
            <a:ext cx="9144000" cy="80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4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spcBef>
                <a:spcPts val="30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2"/>
          </p:nvPr>
        </p:nvSpPr>
        <p:spPr>
          <a:xfrm>
            <a:off x="467544" y="1707654"/>
            <a:ext cx="8229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rgbClr val="161645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7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BEDF9-8304-41E8-BDFB-8075C73E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27EF5-1746-451C-A9F0-7BA7C4745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6C1E1-F2FD-4443-B494-3AC9A7FE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84128-9B1F-4D9F-BB43-1333E389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2B683-97EC-451A-AD6E-D0934F6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1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2A8A3-BBAD-484D-BCC6-5ED949FB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B1A36-07D3-426A-BDBD-4593AEE4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0807D0-A386-4559-8DB5-1161486D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FBFD7-DBD6-4B03-B32C-E9CCD5E2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C76D2-B77C-40AF-9A1F-4BA84BC2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C4698-7F18-4752-8333-DD8BE761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CE544-EA9F-41D1-B3BC-01CB5BD79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42CB13-B35E-48F3-A14D-3F603BBA3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C607A-7784-4392-BEEB-46BAF7CF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4507A-5ECD-4894-8C0B-B7E9834A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847852-2CF9-48E3-88F8-3476E954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4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142E0-CCA7-4E81-93A2-F8F103CE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68EEC3-3744-4866-B801-AE53C3BA4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08EE7C-52C6-49CB-BF57-E9EC4B458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0AAA52-D21E-4428-BD6F-12DB60E17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34ADEC-9EF8-4865-A66B-7377474B6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44C84A-0664-43E1-8987-36194CF6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0E1A25-6DA8-4EAD-BAFF-3255C3A1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64C52B-BCAA-426F-A012-38381DB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9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A205B-7B48-4F2B-B385-EA150383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DFA249-D557-4371-82D3-8E1E40AB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62013-7D8D-4D03-9B57-C7A523F2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FB9FF4-3BCC-4127-AC04-F3437264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8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B9B8F8-00A1-4052-B131-E800D785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6105AE-F90B-4114-98B3-A148F57D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F39D13-3214-45A3-8AA2-53334AF2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B4B5E-0B20-4E0A-97BA-FA1A650B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67CF3-EC55-4D58-B58A-F46EB59A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0B41F6-3459-40E4-8AA5-2325F80A4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025F53-117E-4D59-B35F-2B127E84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0AA751-1FC4-40ED-A048-20EE93A9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F9A00D-7A3E-4194-AA63-F64FACF2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9BB8-1A30-44BD-AE54-206C1CC3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69D67B-2C8A-4EAC-AD37-825794A1F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60A91B-D4EA-4C2B-9EF6-1A145AAD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4F3FDE-A0BC-415A-BA17-AE4B89B4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CFA619-BD20-43CF-B5DF-A79BC765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C77FD1-1C49-4FCD-AAE2-F752FC07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B90E7-08EC-4F23-9C53-04A7F12D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CEB3F-F833-4804-85A2-7783DBC35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7EA89-4A91-47D6-8C04-73A112F40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758B9-232B-43A0-91F1-EAEA57AE9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29A82-A9B8-4797-9A9A-F39B6212C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0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629d57d81e7ee12ca5c11a96f3aeae1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viewer.yandex.ru/view/0/?*=JHa5BQMPJZQoRzzfpeTwjOUd9bx7InVybCI6InlhLWRpc2stcHVibGljOi8vYk44aTVzUkFIMjQ3U1l3cjg5b3U5M25YRWtZSnpKakRLZW5JSXVqQ0UrU2krcHA1RjJyUlA2MU5hdjRFOVJYVHEvSjZicG1SeU9Kb25UM1ZvWG5EYWc9PTov0KLQvtGH0LrQsCDQoNC%2B0YHRgtCwX9C00LjQt9Cw0LnQvSAyMDIxLnppcCIsInRpdGxlIjoi0KLQvtGH0LrQsCDQoNC%2B0YHRgtCwX9C00LjQt9Cw0LnQvSAyMDIxLnppcCIsIm5vaWZyYW1lIjpmYWxzZSwidWlkIjoiMCIsInRzIjoxNjEzMzAxMDgzOTM1LCJ5dSI6Ijc3NTQ2NTcwMDE2MTA4OTc5MjgifQ%3D%3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viewer.yandex.ru/view/0/?*=JHa5BQMPJZQoRzzfpeTwjOUd9bx7InVybCI6InlhLWRpc2stcHVibGljOi8vYk44aTVzUkFIMjQ3U1l3cjg5b3U5M25YRWtZSnpKakRLZW5JSXVqQ0UrU2krcHA1RjJyUlA2MU5hdjRFOVJYVHEvSjZicG1SeU9Kb25UM1ZvWG5EYWc9PTov0KLQvtGH0LrQsCDQoNC%2B0YHRgtCwX9C00LjQt9Cw0LnQvSAyMDIxLnppcCIsInRpdGxlIjoi0KLQvtGH0LrQsCDQoNC%2B0YHRgtCwX9C00LjQt9Cw0LnQvSAyMDIxLnppcCIsIm5vaWZyYW1lIjpmYWxzZSwidWlkIjoiMCIsInRzIjoxNjEzMzAxMDgzOTM1LCJ5dSI6Ijc3NTQ2NTcwMDE2MTA4OTc5MjgifQ%3D%3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38"/>
            <a:ext cx="8496944" cy="265694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подготовки к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открытию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Центров естественнонаучной </a:t>
            </a:r>
            <a:b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технологической </a:t>
            </a:r>
            <a:b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направленностей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«Точка роста» в 2021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2360" y="4651707"/>
            <a:ext cx="1152128" cy="3240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17.02.2021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23601" y="10920"/>
            <a:ext cx="583264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>
                <a:solidFill>
                  <a:srgbClr val="0000FF"/>
                </a:solidFill>
              </a:rPr>
              <a:t>Министерство образования и науки Самарской области 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-28620" y="-14490"/>
            <a:ext cx="2749154" cy="1513474"/>
            <a:chOff x="143554" y="-114709"/>
            <a:chExt cx="3664921" cy="2016658"/>
          </a:xfrm>
        </p:grpSpPr>
        <p:pic>
          <p:nvPicPr>
            <p:cNvPr id="6" name="Picture 2" descr="C:\Users\MalenkovaEV.EDU1\Desktop\Картинки\flag_rossiya_simvolika_lenty_trikolor_99276_2560x1600.jpg"/>
            <p:cNvPicPr>
              <a:picLocks noChangeAspect="1" noChangeArrowheads="1"/>
            </p:cNvPicPr>
            <p:nvPr/>
          </p:nvPicPr>
          <p:blipFill>
            <a:blip r:embed="rId3" cstate="print"/>
            <a:srcRect l="25054" b="11670"/>
            <a:stretch>
              <a:fillRect/>
            </a:stretch>
          </p:blipFill>
          <p:spPr bwMode="auto">
            <a:xfrm rot="10800000">
              <a:off x="143554" y="416691"/>
              <a:ext cx="3206805" cy="14852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17" descr="Samarskaya_oblast_gerb_h8nqy4tcmxozhyoh4wh5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785" y="-114709"/>
              <a:ext cx="2748690" cy="186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7494"/>
            <a:ext cx="6858000" cy="343826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по дизайну помещений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675" y="1082408"/>
            <a:ext cx="4761899" cy="335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22214" y="1082409"/>
            <a:ext cx="3068398" cy="13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>
              <a:lnSpc>
                <a:spcPct val="150000"/>
              </a:lnSpc>
            </a:pPr>
            <a:r>
              <a:rPr lang="ru-RU" sz="21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1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«Точка Роста»?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1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</a:t>
            </a:r>
            <a:r>
              <a:rPr lang="ru-RU" sz="21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35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2214" y="2579816"/>
            <a:ext cx="3214281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>
              <a:lnSpc>
                <a:spcPct val="150000"/>
              </a:lnSpc>
            </a:pPr>
            <a:r>
              <a:rPr lang="ru-RU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РЕКОМЕНДАЦИИ ПО:</a:t>
            </a:r>
            <a:endParaRPr lang="ru-RU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1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  <a:endParaRPr lang="ru-RU" sz="2100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7494"/>
            <a:ext cx="7046913" cy="369919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по фирменному стилю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2329" y="1235798"/>
            <a:ext cx="4291672" cy="409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>
              <a:lnSpc>
                <a:spcPct val="150000"/>
              </a:lnSpc>
            </a:pPr>
            <a:r>
              <a:rPr lang="ru-RU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логотип</a:t>
            </a:r>
            <a:b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стиля?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как нельзя использовать логотип?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брендировать </a:t>
            </a:r>
          </a:p>
          <a:p>
            <a:pPr>
              <a:spcBef>
                <a:spcPts val="150"/>
              </a:spcBef>
              <a:spcAft>
                <a:spcPts val="300"/>
              </a:spcAft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веб и </a:t>
            </a:r>
            <a:r>
              <a:rPr lang="ru-RU" sz="24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24000" indent="-342900"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в каких случаях использовать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«Образование»?</a:t>
            </a:r>
            <a:endParaRPr lang="en-US" sz="2400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39" y="1235798"/>
            <a:ext cx="3567483" cy="3401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18627-F9AD-427D-981F-E58B56C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51470"/>
            <a:ext cx="9108504" cy="5723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Минимальные индикаторы и показатели мероприятий по созданию 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функционированию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году</a:t>
            </a: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122810F-818B-4069-BFE4-A33D339CB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12545"/>
              </p:ext>
            </p:extLst>
          </p:nvPr>
        </p:nvGraphicFramePr>
        <p:xfrm>
          <a:off x="56680" y="699543"/>
          <a:ext cx="9001002" cy="42983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55">
                  <a:extLst>
                    <a:ext uri="{9D8B030D-6E8A-4147-A177-3AD203B41FA5}">
                      <a16:colId xmlns:a16="http://schemas.microsoft.com/office/drawing/2014/main" val="3070834074"/>
                    </a:ext>
                  </a:extLst>
                </a:gridCol>
                <a:gridCol w="4064968">
                  <a:extLst>
                    <a:ext uri="{9D8B030D-6E8A-4147-A177-3AD203B41FA5}">
                      <a16:colId xmlns:a16="http://schemas.microsoft.com/office/drawing/2014/main" val="902345720"/>
                    </a:ext>
                  </a:extLst>
                </a:gridCol>
                <a:gridCol w="1379186">
                  <a:extLst>
                    <a:ext uri="{9D8B030D-6E8A-4147-A177-3AD203B41FA5}">
                      <a16:colId xmlns:a16="http://schemas.microsoft.com/office/drawing/2014/main" val="1083072432"/>
                    </a:ext>
                  </a:extLst>
                </a:gridCol>
                <a:gridCol w="1451775">
                  <a:extLst>
                    <a:ext uri="{9D8B030D-6E8A-4147-A177-3AD203B41FA5}">
                      <a16:colId xmlns:a16="http://schemas.microsoft.com/office/drawing/2014/main" val="2165485598"/>
                    </a:ext>
                  </a:extLst>
                </a:gridCol>
                <a:gridCol w="1814718">
                  <a:extLst>
                    <a:ext uri="{9D8B030D-6E8A-4147-A177-3AD203B41FA5}">
                      <a16:colId xmlns:a16="http://schemas.microsoft.com/office/drawing/2014/main" val="1982459122"/>
                    </a:ext>
                  </a:extLst>
                </a:gridCol>
              </a:tblGrid>
              <a:tr h="35615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Наименование индикатора (показателя)</a:t>
                      </a:r>
                      <a:endParaRPr lang="ru-RU" sz="11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min</a:t>
                      </a: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значение 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14605" marR="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 год, </a:t>
                      </a:r>
                      <a:r>
                        <a:rPr lang="ru-RU" sz="11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не м/к</a:t>
                      </a:r>
                      <a:endParaRPr lang="ru-RU" sz="1100" b="0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min</a:t>
                      </a: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значение </a:t>
                      </a:r>
                      <a:endParaRPr lang="en-US" sz="1100" b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 год,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м/к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</a:pPr>
                      <a:r>
                        <a:rPr lang="ru-RU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Примечание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56508"/>
                  </a:ext>
                </a:extLst>
              </a:tr>
              <a:tr h="1830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127000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Численность обучающихся ОО, осваивающих два и более учебных предмета из числа предметных</a:t>
                      </a:r>
                      <a:r>
                        <a:rPr lang="ru-RU" sz="1400" b="0" spc="-9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областей</a:t>
                      </a:r>
                      <a:r>
                        <a:rPr lang="ru-RU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«Естественнонаучные 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предметы», «Естественные науки», «Математика и информатика», «Обществознание и естествознание», «Технология» и (или) курсы внеурочной деятельности </a:t>
                      </a:r>
                      <a:r>
                        <a:rPr lang="ru-RU" sz="1400" b="0" dirty="0" err="1">
                          <a:effectLst/>
                          <a:latin typeface="+mn-lt"/>
                        </a:rPr>
                        <a:t>общеинтеллектуальной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 направленности с</a:t>
                      </a:r>
                      <a:r>
                        <a:rPr lang="en-US" sz="14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+mn-lt"/>
                        </a:rPr>
                        <a:t>использованием средств обучения и воспитания Центра «Точка </a:t>
                      </a:r>
                      <a:r>
                        <a:rPr lang="ru-RU" sz="1400" b="0" dirty="0" smtClean="0">
                          <a:effectLst/>
                          <a:latin typeface="+mn-lt"/>
                        </a:rPr>
                        <a:t>роста», чел.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+mn-lt"/>
                        </a:rPr>
                        <a:t> 300</a:t>
                      </a:r>
                    </a:p>
                    <a:p>
                      <a:pPr marL="14605" marR="444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(в год открытия – 150)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  <a:latin typeface="+mn-lt"/>
                        </a:rPr>
                        <a:t> 100</a:t>
                      </a:r>
                    </a:p>
                    <a:p>
                      <a:pPr marL="20955" marR="9525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</a:rPr>
                        <a:t>(в год открытия – 50)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3495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 осуществляется в соответствии распоряжением Министерства просвещения РФ </a:t>
                      </a:r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495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12.01.2021 № Р-6</a:t>
                      </a:r>
                    </a:p>
                    <a:p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48512"/>
                  </a:ext>
                </a:extLst>
              </a:tr>
              <a:tr h="1107982"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127000" algn="l" defTabSz="685800" rtl="0" eaLnBrk="1" latinLnBrk="0" hangingPunct="1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обучающихся ОО, осваивающих дополнительные общеобразовательные программы технической и естественнонаучной направленности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использованием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 обучения и воспитания Центра «Точка роста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60</a:t>
                      </a:r>
                    </a:p>
                    <a:p>
                      <a:pPr marL="23495" marR="444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год открытия – 30)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30</a:t>
                      </a:r>
                    </a:p>
                    <a:p>
                      <a:pPr marL="23495" marR="9525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год открытия – 15)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3495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812587"/>
                  </a:ext>
                </a:extLst>
              </a:tr>
              <a:tr h="914022"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 defTabSz="685800" rtl="0" eaLnBrk="1" latinLnBrk="0" hangingPunct="1">
                        <a:lnSpc>
                          <a:spcPct val="100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3495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3495" algn="l" defTabSz="685800" rtl="0" eaLnBrk="1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4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создания и организации работы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Центров «Точка роста»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38525"/>
              </p:ext>
            </p:extLst>
          </p:nvPr>
        </p:nvGraphicFramePr>
        <p:xfrm>
          <a:off x="71500" y="627534"/>
          <a:ext cx="9000999" cy="44532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44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плановая дата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на сайте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ОУ вкладки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создании Центра «Точка роста»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естественнонаучной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технологической направленностей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Используется логотип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Используется логотип,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указывается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перечень школ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2730686237"/>
                  </a:ext>
                </a:extLst>
              </a:tr>
              <a:tr h="6133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dirty="0"/>
                        <a:t>Назначение  руководителя (куратора), ответственного за функционирование и развитие Центра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размещение 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3249083348"/>
                  </a:ext>
                </a:extLst>
              </a:tr>
              <a:tr h="723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дорожной карты по созданию и организации работы Центров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25.02.2021</a:t>
                      </a:r>
                    </a:p>
                    <a:p>
                      <a:pPr algn="ctr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размещение 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основании распоряжения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МОиН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медиаплана информационного сопровождения создания и функционирования Центра на основе регионального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28.02.2021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 подготовке Центра направляется в 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Медиаплан в равной степени затрагивает работу по подготовке каждого Центра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реже одного раза в три недели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8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помещений школы, в которых будет располагаться Центр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28.02.2021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</a:t>
                      </a:r>
                      <a:r>
                        <a:rPr lang="ru-RU" sz="1400" dirty="0" smtClean="0">
                          <a:latin typeface="+mn-lt"/>
                        </a:rPr>
                        <a:t>совместно с </a:t>
                      </a:r>
                      <a:r>
                        <a:rPr lang="ru-RU" sz="1400" dirty="0">
                          <a:latin typeface="+mn-lt"/>
                        </a:rPr>
                        <a:t>ТУ, 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совместно </a:t>
                      </a:r>
                      <a:r>
                        <a:rPr lang="ru-RU" sz="1400" dirty="0" smtClean="0">
                          <a:latin typeface="+mn-lt"/>
                        </a:rPr>
                        <a:t>с </a:t>
                      </a:r>
                      <a:r>
                        <a:rPr lang="ru-RU" sz="1400" dirty="0">
                          <a:latin typeface="+mn-lt"/>
                        </a:rPr>
                        <a:t>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Осуществляет-</a:t>
                      </a:r>
                      <a:r>
                        <a:rPr lang="ru-RU" sz="1400" dirty="0" err="1" smtClean="0">
                          <a:latin typeface="+mn-lt"/>
                        </a:rPr>
                        <a:t>ся</a:t>
                      </a:r>
                      <a:r>
                        <a:rPr lang="ru-RU" sz="1400" dirty="0" smtClean="0">
                          <a:latin typeface="+mn-lt"/>
                        </a:rPr>
                        <a:t> совместно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  </a:t>
                      </a:r>
                      <a:r>
                        <a:rPr lang="ru-RU" sz="1400" dirty="0">
                          <a:latin typeface="+mn-lt"/>
                        </a:rPr>
                        <a:t>с ОМС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4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создания и организации работы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08280"/>
              </p:ext>
            </p:extLst>
          </p:nvPr>
        </p:nvGraphicFramePr>
        <p:xfrm>
          <a:off x="53752" y="555527"/>
          <a:ext cx="9036495" cy="45761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788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плановая дата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Разработка и согласование с министерством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дизайн-проекта 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Центров</a:t>
                      </a:r>
                    </a:p>
                  </a:txBody>
                  <a:tcPr marL="15557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10.03.2021-20.03.2021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совместно  с ТУ, 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совместно  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с ОМС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 (по графику, </a:t>
                      </a:r>
                      <a:r>
                        <a:rPr lang="ru-RU" sz="1400" dirty="0" smtClean="0">
                          <a:latin typeface="+mn-lt"/>
                        </a:rPr>
                        <a:t>составленному </a:t>
                      </a:r>
                      <a:r>
                        <a:rPr lang="ru-RU" sz="1400" dirty="0">
                          <a:latin typeface="+mn-lt"/>
                        </a:rPr>
                        <a:t>министерством)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2730686237"/>
                  </a:ext>
                </a:extLst>
              </a:tr>
              <a:tr h="1261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и утверждение Положения о Центре, размещение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сайте ОУ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01.03.2021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на 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соответствия нормативным документам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Распоряжения </a:t>
                      </a:r>
                    </a:p>
                    <a:p>
                      <a:pPr algn="ctr" fontAlgn="t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12.01.21 № 6,</a:t>
                      </a:r>
                    </a:p>
                    <a:p>
                      <a:pPr algn="ctr" fontAlgn="t"/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МОиН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</a:t>
                      </a:r>
                    </a:p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18.12.2020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№ 1142/1-р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8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Внесение изменений в локальные акты об оплате труда работников в случае установления доплат педагогическим и управленческим работникам Центра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25.02.2021-31.08.2021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Приказ, размещение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сайте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соответствия нормативным документам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</a:t>
                      </a:r>
                      <a:r>
                        <a:rPr lang="ru-RU" sz="1400" dirty="0"/>
                        <a:t>перечня, разработка и корректировка образовательных программ, которые с 2021-2022 учебного года будут реализовываться на базе Центра «Точка роста»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28.02.2021-20.08.2021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сайте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выполнения мероприятия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2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создания и организации работы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59364"/>
              </p:ext>
            </p:extLst>
          </p:nvPr>
        </p:nvGraphicFramePr>
        <p:xfrm>
          <a:off x="107504" y="627534"/>
          <a:ext cx="8928991" cy="44277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142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Плановая дата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8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Обеспечение расчета показателей функционирования Центра 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«Точка роста» для общеобразовательной организации и предоставление на вышестоящие </a:t>
                      </a:r>
                      <a:r>
                        <a:rPr lang="ru-RU" sz="1400" dirty="0" smtClean="0"/>
                        <a:t>уровни</a:t>
                      </a:r>
                      <a:endParaRPr lang="ru-RU" sz="1400" dirty="0"/>
                    </a:p>
                  </a:txBody>
                  <a:tcPr marL="15557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10.03.2021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совместно </a:t>
                      </a:r>
                      <a:r>
                        <a:rPr lang="ru-RU" sz="1400" dirty="0" smtClean="0">
                          <a:latin typeface="+mn-lt"/>
                        </a:rPr>
                        <a:t>с </a:t>
                      </a:r>
                      <a:r>
                        <a:rPr lang="ru-RU" sz="1400" dirty="0">
                          <a:latin typeface="+mn-lt"/>
                        </a:rPr>
                        <a:t>ТУ, ОМС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Осуществляется </a:t>
                      </a:r>
                      <a:r>
                        <a:rPr lang="ru-RU" sz="1400" dirty="0" smtClean="0">
                          <a:latin typeface="+mn-lt"/>
                        </a:rPr>
                        <a:t>совместно с </a:t>
                      </a:r>
                      <a:r>
                        <a:rPr lang="ru-RU" sz="1400" dirty="0">
                          <a:latin typeface="+mn-lt"/>
                        </a:rPr>
                        <a:t>ОМС</a:t>
                      </a: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latin typeface="+mn-lt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</a:t>
                      </a:r>
                    </a:p>
                    <a:p>
                      <a:pPr algn="ctr" fontAlgn="t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12.01.21 № 6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2730686237"/>
                  </a:ext>
                </a:extLst>
              </a:tr>
              <a:tr h="8129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состава педагогических работников, которые будут реализовывать образовательные программы на базе Центра и организациях их ПК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15.03.2021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педработников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указанием сроков и тем ПК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педработников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школ с указанием сроков и тем ПК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ПК по графику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8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Работы по подготовке помещений Центров к открытию (ремонт помещений, закупка мебели) в соответствии с согласованным с министерством дизайн-проектом. </a:t>
                      </a:r>
                      <a:r>
                        <a:rPr lang="ru-RU" sz="1400" dirty="0" smtClean="0"/>
                        <a:t>Получение,</a:t>
                      </a:r>
                      <a:r>
                        <a:rPr lang="ru-RU" sz="1400" baseline="0" dirty="0" smtClean="0"/>
                        <a:t> размещение </a:t>
                      </a:r>
                      <a:r>
                        <a:rPr lang="ru-RU" sz="1400" dirty="0" smtClean="0"/>
                        <a:t>оборудования</a:t>
                      </a:r>
                      <a:endParaRPr lang="ru-RU" sz="1400" dirty="0"/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01.04.2021-20.08.2021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проведения работ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проведения работ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 с ОМС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Фотомониторинг</a:t>
                      </a:r>
                      <a:r>
                        <a:rPr lang="ru-RU" sz="1400" dirty="0"/>
                        <a:t> готовности Центров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15.08.2021-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выполнения мероприятия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По форме </a:t>
                      </a:r>
                      <a:r>
                        <a:rPr lang="ru-RU" sz="1400" dirty="0" err="1">
                          <a:latin typeface="+mn-lt"/>
                        </a:rPr>
                        <a:t>Минпросвщения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71"/>
            <a:ext cx="864096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 создания и организации работы</a:t>
            </a:r>
            <a:b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«Точка роста»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16156"/>
              </p:ext>
            </p:extLst>
          </p:nvPr>
        </p:nvGraphicFramePr>
        <p:xfrm>
          <a:off x="71500" y="571054"/>
          <a:ext cx="9001000" cy="45332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2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833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Плановая дата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Школа 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примечание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13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Размещение на сайте информации о реализации программ, расписания учебных занятий и внеурочной деятельности, конкурсных и иных мероприятий, проводимых на базе Центра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25.08.2021-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30.08.2021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выполнения мероприятия</a:t>
                      </a:r>
                      <a:endParaRPr lang="ru-RU" sz="1400" dirty="0">
                        <a:latin typeface="+mn-lt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2730686237"/>
                  </a:ext>
                </a:extLst>
              </a:tr>
              <a:tr h="1029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Начало работы Центров «Точка роста».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Торжественное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открытие. 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Освещение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СМИ</a:t>
                      </a:r>
                      <a:endParaRPr lang="ru-RU" sz="1600" dirty="0"/>
                    </a:p>
                    <a:p>
                      <a:pPr algn="l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01.09.2021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Сценарный план</a:t>
                      </a: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(готовность 25.08.2021)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Сценарные планы</a:t>
                      </a:r>
                    </a:p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(готовность 25.08.2021)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Ежеквартальный мониторинг выполнения показателей создания и функционирования Центров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 </a:t>
                      </a:r>
                    </a:p>
                  </a:txBody>
                  <a:tcPr marL="15557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29.09.2021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Направление информации в ТУ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Направление информации в 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</a:rPr>
                        <a:t>министерство</a:t>
                      </a: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На </a:t>
                      </a:r>
                      <a:r>
                        <a:rPr lang="ru-RU" sz="1400" dirty="0">
                          <a:latin typeface="+mn-lt"/>
                        </a:rPr>
                        <a:t>основании </a:t>
                      </a:r>
                      <a:r>
                        <a:rPr lang="ru-RU" sz="1400" dirty="0" smtClean="0">
                          <a:latin typeface="+mn-lt"/>
                        </a:rPr>
                        <a:t>р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аспоряжения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 12.01.21 № 6</a:t>
                      </a: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Участие в мероприятиях регионального и федерального уровня</a:t>
                      </a: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с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01.09.2021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выполнения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marL="1729" marR="1729" marT="172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/>
        </p:nvSpPr>
        <p:spPr>
          <a:xfrm>
            <a:off x="873787" y="51470"/>
            <a:ext cx="7560840" cy="41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99"/>
              </a:buClr>
              <a:buSzPts val="2400"/>
            </a:pPr>
            <a:r>
              <a:rPr lang="en-US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Показатели</a:t>
            </a:r>
            <a:r>
              <a:rPr lang="en-US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</a:t>
            </a:r>
            <a:r>
              <a:rPr lang="en-US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НП «</a:t>
            </a:r>
            <a:r>
              <a:rPr lang="en-US" b="1" dirty="0" err="1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en-US" b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РП </a:t>
            </a:r>
            <a:r>
              <a:rPr lang="en-US" b="1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b="1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Современная</a:t>
            </a:r>
            <a:r>
              <a:rPr lang="en-US" b="1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i="1" dirty="0" err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школа</a:t>
            </a:r>
            <a:r>
              <a:rPr lang="en-US" b="1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350" dirty="0"/>
          </a:p>
        </p:txBody>
      </p:sp>
      <p:graphicFrame>
        <p:nvGraphicFramePr>
          <p:cNvPr id="107" name="Google Shape;107;p4"/>
          <p:cNvGraphicFramePr/>
          <p:nvPr>
            <p:extLst>
              <p:ext uri="{D42A27DB-BD31-4B8C-83A1-F6EECF244321}">
                <p14:modId xmlns:p14="http://schemas.microsoft.com/office/powerpoint/2010/main" val="1067187396"/>
              </p:ext>
            </p:extLst>
          </p:nvPr>
        </p:nvGraphicFramePr>
        <p:xfrm>
          <a:off x="251520" y="555526"/>
          <a:ext cx="8805374" cy="44636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5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567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-US" sz="1100" b="1" i="0" u="none" strike="noStrike" cap="none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Показатели</a:t>
                      </a:r>
                      <a:endParaRPr sz="1000" dirty="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000" dirty="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</a:t>
                      </a:r>
                      <a:r>
                        <a:rPr lang="en-US" sz="9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9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(план)</a:t>
                      </a:r>
                      <a:endParaRPr sz="100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 (план)</a:t>
                      </a:r>
                      <a:endParaRPr sz="100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Содержательные </a:t>
                      </a:r>
                      <a:endParaRPr sz="1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изменения в 2020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-2021</a:t>
                      </a:r>
                      <a:r>
                        <a:rPr lang="en-US" sz="14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год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ах</a:t>
                      </a:r>
                      <a:endParaRPr sz="100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План</a:t>
                      </a:r>
                      <a:endParaRPr sz="1000" dirty="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Факт</a:t>
                      </a:r>
                      <a:endParaRPr sz="100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 </a:t>
                      </a:r>
                      <a:r>
                        <a:rPr lang="en-US" sz="9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</a:t>
                      </a:r>
                      <a:r>
                        <a:rPr lang="en-US" sz="900" b="1" i="0" u="none" strike="noStrike" cap="none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ости</a:t>
                      </a:r>
                      <a:r>
                        <a:rPr lang="en-US" sz="900" b="1" i="0" u="none" strike="noStrike" cap="none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900" b="1" i="0" u="none" strike="noStrike" cap="none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200"/>
                        <a:buFont typeface="Times New Roman"/>
                        <a:buNone/>
                      </a:pPr>
                      <a:r>
                        <a:rPr lang="en-US" sz="900" b="1" i="0" u="none" strike="noStrike" cap="none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жения</a:t>
                      </a:r>
                      <a:endParaRPr sz="1000" dirty="0"/>
                    </a:p>
                  </a:txBody>
                  <a:tcPr marL="68588" marR="68588" marT="34256" marB="34256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Число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общеобразовательных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организаций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расположенных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сельской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местности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малых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городах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обновивших</a:t>
                      </a:r>
                      <a:r>
                        <a:rPr lang="en-US" sz="1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материально-техническую</a:t>
                      </a:r>
                      <a:r>
                        <a:rPr lang="en-US" sz="1000" b="1" i="0" u="none" strike="noStrike" cap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базу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реализации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дополнительных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общеобразовательных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программ</a:t>
                      </a:r>
                      <a:endParaRPr lang="ru-RU" sz="1000" b="1" i="0" u="none" strike="noStrike" cap="none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strike="noStrike" cap="none" dirty="0" err="1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естественнонаучного</a:t>
                      </a:r>
                      <a:r>
                        <a:rPr lang="en-US" sz="1000" b="1" i="0" u="none" strike="noStrike" cap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</a:t>
                      </a:r>
                      <a:r>
                        <a:rPr lang="en-US" sz="1000" b="1" i="0" u="none" strike="noStrike" cap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гуманитарного</a:t>
                      </a:r>
                      <a:r>
                        <a:rPr lang="en-US" sz="1000" b="1" i="0" u="none" strike="noStrike" cap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профилей</a:t>
                      </a:r>
                      <a:endParaRPr lang="ru-RU" sz="1000" b="1" i="0" u="none" strike="noStrike" cap="none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endParaRPr lang="ru-RU" sz="500" b="1" i="0" u="none" dirty="0" smtClean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 err="1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цифрового</a:t>
                      </a: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dirty="0" err="1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естественнонаучного</a:t>
                      </a: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ru-RU" sz="1000" b="1" i="0" u="none" dirty="0" smtClean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</a:t>
                      </a:r>
                      <a:r>
                        <a:rPr lang="en-US" sz="1000" b="1" i="0" u="none" dirty="0" err="1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гуманитарного</a:t>
                      </a: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профилей</a:t>
                      </a: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ru-RU" sz="1000" b="1" i="0" u="none" dirty="0" smtClean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(в «</a:t>
                      </a:r>
                      <a:r>
                        <a:rPr lang="en-US" sz="1000" b="1" i="0" u="none" dirty="0" err="1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Точках</a:t>
                      </a: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роста</a:t>
                      </a: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»)</a:t>
                      </a:r>
                      <a:endParaRPr lang="ru-RU" sz="1000" b="1" i="0" u="none" dirty="0" smtClean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нарастающим</a:t>
                      </a:r>
                      <a:r>
                        <a:rPr lang="en-US" sz="1000" b="1" i="0" u="none" strike="noStrike" cap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strike="noStrike" cap="none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итогом</a:t>
                      </a:r>
                      <a:r>
                        <a:rPr lang="ru-RU" sz="1000" b="1" i="0" u="none" strike="noStrike" cap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1000" b="1" i="0" u="none" strike="noStrike" cap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1" u="none" strike="noStrike" cap="none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ед</a:t>
                      </a:r>
                      <a:r>
                        <a:rPr lang="en-US" sz="1000" b="1" i="1" u="none" strike="noStrike" cap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lang="ru-RU" sz="1000" b="1" i="1" u="none" strike="noStrike" cap="none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000" marR="27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%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000" smtClean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Задача «Точек роста»-2021.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оррекция рабочих программ по: </a:t>
                      </a:r>
                    </a:p>
                    <a:p>
                      <a:pPr marL="179388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физике, химии, биологии в части практических занятий 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(их увеличение и использование реальных и цифровых лабораторий);</a:t>
                      </a:r>
                    </a:p>
                    <a:p>
                      <a:pPr marL="179388" marR="0" lvl="0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Char char=""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технологии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, информатике в части использования наборов по 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механике, </a:t>
                      </a:r>
                      <a:r>
                        <a:rPr lang="ru-RU" sz="1000" b="0" i="0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мехатронике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и робототехнике.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ru-RU" sz="8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indent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Функциональные зоны в школе: </a:t>
                      </a:r>
                    </a:p>
                    <a:p>
                      <a:pPr marL="180975" indent="-180975">
                        <a:buAutoNum type="arabicPeriod"/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на базе предметных кабинетов (физики, химии, биологии) или на базе общего кабинета-лаборатории и лаборантской (исходя из инфраструктурных возможностей школы, от 1 до 3 помещений), в случае отсутствия предметных кабинетов (физики, химии, биологии);</a:t>
                      </a:r>
                    </a:p>
                    <a:p>
                      <a:pPr marL="180975" indent="-180975">
                        <a:buAutoNum type="arabicPeriod"/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на базе кабинетов технологии и (или) информатики (исходя из инфраструктурных возможностей школы, от 1 до 2 помещений).</a:t>
                      </a:r>
                    </a:p>
                    <a:p>
                      <a:pPr marL="180975" indent="-180975">
                        <a:buAutoNum type="arabicPeriod"/>
                      </a:pPr>
                      <a:endParaRPr lang="ru-RU" sz="8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hlinkClick r:id="rId3"/>
                        </a:rPr>
                        <a:t>Методические рекомендации по созданию Центров утверждены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hlinkClick r:id="rId3"/>
                        </a:rPr>
                        <a:t> р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hlinkClick r:id="rId3"/>
                        </a:rPr>
                        <a:t>аспоряжением Министерства просвещения РФ от 12.01.2021 № Р-6</a:t>
                      </a:r>
                      <a:endParaRPr lang="ru-RU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5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Численность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обучающихся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охваченных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основными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дополнительными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общеобразовательными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программами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цифрового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естественнонаучного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гуманитарного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профилей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ru-RU" sz="1000" b="1" i="0" u="none" dirty="0" smtClean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 «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Точках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роста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»)</a:t>
                      </a:r>
                      <a:r>
                        <a:rPr lang="en-US" sz="1000" b="1" i="0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endParaRPr lang="ru-RU" sz="1000" b="1" i="0" u="none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en-US" sz="1000" b="1" i="0" u="none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нарастающим</a:t>
                      </a: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0" u="none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итогом</a:t>
                      </a:r>
                      <a:r>
                        <a:rPr lang="ru-RU" sz="1000" b="1" i="0" u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  <a:r>
                        <a:rPr lang="en-US" sz="1000" b="1" i="0" u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00" b="1" i="1" u="none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тыс</a:t>
                      </a:r>
                      <a:r>
                        <a:rPr lang="en-US" sz="1000" b="1" i="1" u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lang="en-US" sz="1000" b="1" i="1" u="none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чел</a:t>
                      </a:r>
                      <a:r>
                        <a:rPr lang="en-US" sz="1000" b="1" i="1" u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000" i="1" dirty="0"/>
                    </a:p>
                  </a:txBody>
                  <a:tcPr marL="54000" marR="270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42,8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142,7%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,5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</a:t>
                      </a: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,7</a:t>
                      </a:r>
                      <a:endParaRPr sz="10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2867">
            <a:off x="8705546" y="4323314"/>
            <a:ext cx="256210" cy="30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74118" y="32515"/>
            <a:ext cx="8663152" cy="48482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Поставляемое оборудование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Calibri"/>
              </a:rPr>
              <a:t>в «Точки роста» в 2021 году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alibri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39131"/>
              </p:ext>
            </p:extLst>
          </p:nvPr>
        </p:nvGraphicFramePr>
        <p:xfrm>
          <a:off x="244796" y="564671"/>
          <a:ext cx="8721796" cy="4315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41707723"/>
                    </a:ext>
                  </a:extLst>
                </a:gridCol>
                <a:gridCol w="4473324">
                  <a:extLst>
                    <a:ext uri="{9D8B030D-6E8A-4147-A177-3AD203B41FA5}">
                      <a16:colId xmlns:a16="http://schemas.microsoft.com/office/drawing/2014/main" val="3478752282"/>
                    </a:ext>
                  </a:extLst>
                </a:gridCol>
              </a:tblGrid>
              <a:tr h="343337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cap="all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Профильный комплект </a:t>
                      </a:r>
                      <a:r>
                        <a:rPr lang="ru-RU" sz="1400" b="1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=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kern="0" cap="all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867305"/>
                  </a:ext>
                </a:extLst>
              </a:tr>
              <a:tr h="3433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0" cap="all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Базовая (обязательная) часть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0" cap="all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Дополнительное оборудование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176007"/>
                  </a:ext>
                </a:extLst>
              </a:tr>
              <a:tr h="297509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0" cap="all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Естественнонаучная </a:t>
                      </a:r>
                      <a:r>
                        <a:rPr lang="ru-RU" sz="1350" b="1" kern="0" cap="all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направлЕННОСТЬ</a:t>
                      </a:r>
                      <a:endParaRPr lang="ru-RU" sz="1350" b="1" kern="0" cap="all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8594"/>
                  </a:ext>
                </a:extLst>
              </a:tr>
              <a:tr h="901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шт.</a:t>
                      </a:r>
                    </a:p>
                    <a:p>
                      <a:endParaRPr lang="ru-RU" sz="1350" b="1" kern="0" cap="all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 -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 - 2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по химии - 2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97553"/>
                  </a:ext>
                </a:extLst>
              </a:tr>
              <a:tr h="30103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0" cap="all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Компьютерное</a:t>
                      </a:r>
                      <a:r>
                        <a:rPr lang="ru-RU" sz="1350" b="1" kern="0" cap="all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1350" b="1" kern="0" cap="all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оборудование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0" cap="all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Технологическая направленность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425746"/>
                  </a:ext>
                </a:extLst>
              </a:tr>
              <a:tr h="499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</a:t>
                      </a:r>
                      <a:r>
                        <a:rPr lang="ru-RU" sz="1400" b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мехатронике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робототехнике - 1/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 - 1/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59951"/>
                  </a:ext>
                </a:extLst>
              </a:tr>
              <a:tr h="808973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380160"/>
                  </a:ext>
                </a:extLst>
              </a:tr>
              <a:tr h="283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85800" hangingPunct="0">
                        <a:defRPr/>
                      </a:pPr>
                      <a:r>
                        <a:rPr lang="ru-RU" sz="1350" b="1" kern="0" cap="all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Компьютерное</a:t>
                      </a:r>
                      <a:r>
                        <a:rPr lang="ru-RU" sz="1350" b="1" kern="0" cap="all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ru-RU" sz="1350" b="1" kern="0" cap="all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оборудование</a:t>
                      </a:r>
                      <a:endParaRPr lang="ru-RU" sz="1350" b="1" kern="0" cap="all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472374"/>
                  </a:ext>
                </a:extLst>
              </a:tr>
              <a:tr h="416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 - 1/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4989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39D3762-1A53-415D-9E9F-58FB74306532}"/>
              </a:ext>
            </a:extLst>
          </p:cNvPr>
          <p:cNvSpPr txBox="1"/>
          <p:nvPr/>
        </p:nvSpPr>
        <p:spPr>
          <a:xfrm>
            <a:off x="228528" y="4927461"/>
            <a:ext cx="6840760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hangingPunct="0">
              <a:defRPr/>
            </a:pPr>
            <a:r>
              <a:rPr lang="ru-RU" sz="788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Красным цветом </a:t>
            </a:r>
            <a:r>
              <a:rPr lang="ru-RU" sz="788" kern="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через дробь выделено </a:t>
            </a:r>
            <a:r>
              <a:rPr lang="ru-RU" sz="788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оборудование для малокомплектных общеобразовательных организаций </a:t>
            </a:r>
            <a:endParaRPr lang="ru-RU" sz="788" kern="0" dirty="0">
              <a:solidFill>
                <a:srgbClr val="A7A7A7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26" name="Picture 2" descr="https://usercontent.one/wp/www.troop682.com/wp-content/uploads/2018/11/RedCro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55" y="911645"/>
            <a:ext cx="335097" cy="3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7575748" cy="4860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использования оборудования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73528"/>
            <a:ext cx="8352928" cy="4482498"/>
          </a:xfrm>
        </p:spPr>
        <p:txBody>
          <a:bodyPr>
            <a:normAutofit/>
          </a:bodyPr>
          <a:lstStyle/>
          <a:p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Принцип преемственности систем оборудования:</a:t>
            </a:r>
          </a:p>
          <a:p>
            <a:pPr marL="342900" lvl="1" indent="0">
              <a:buNone/>
            </a:pPr>
            <a:r>
              <a:rPr lang="ru-RU" sz="1400" dirty="0">
                <a:solidFill>
                  <a:srgbClr val="0000FF"/>
                </a:solidFill>
              </a:rPr>
              <a:t>цифровая лаборатория и оборудование общего назначения позволяют обеспечивать деятельность обучающихся основной и старшей школы;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совокупность лабораторного оборудования с цифровыми лабораториями по физике, биологии и химии обеспечивают практическую деятельность в рамках изучения естественнонаучных предметов в 10-11 классах на </a:t>
            </a:r>
            <a:r>
              <a:rPr lang="ru-RU" sz="1400" dirty="0" smtClean="0">
                <a:solidFill>
                  <a:srgbClr val="0000FF"/>
                </a:solidFill>
              </a:rPr>
              <a:t>углублённом </a:t>
            </a:r>
            <a:r>
              <a:rPr lang="ru-RU" sz="1400" dirty="0">
                <a:solidFill>
                  <a:srgbClr val="0000FF"/>
                </a:solidFill>
              </a:rPr>
              <a:t>уровне.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Принцип сочетания классических и современных средств измерений и способов экспериментального исследования явлений: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использование классических средств измерения (динамометры, стрелочные амперметр и вольтметр), цифровых приборов (цифровые весы, секундомер) и датчиков;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понимание принципов действия аналоговых измерительных приборов, обеспечение перехода к использованию инструментов цифровой лаборатории.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Принцип приоритета ученического эксперимента для реализации системно-деятельностного подхода: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формирование естественнонаучной грамотности;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увеличение числа ученических опытов в курсах естественных наук;</a:t>
            </a:r>
          </a:p>
          <a:p>
            <a:pPr marL="342900" lvl="1" indent="0" algn="just">
              <a:buNone/>
            </a:pPr>
            <a:r>
              <a:rPr lang="ru-RU" sz="1400" dirty="0">
                <a:solidFill>
                  <a:srgbClr val="0000FF"/>
                </a:solidFill>
              </a:rPr>
              <a:t>формирование самостоятельности действий при проведении наблюдений, измерений и исследований.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23478"/>
            <a:ext cx="8767994" cy="33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 anchor="b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Количество помещений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024" y="441866"/>
            <a:ext cx="882947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00FF"/>
                </a:solidFill>
              </a:rPr>
              <a:t>Количество и площадь помещений не </a:t>
            </a:r>
            <a:r>
              <a:rPr lang="ru-RU" dirty="0" smtClean="0">
                <a:solidFill>
                  <a:srgbClr val="0000FF"/>
                </a:solidFill>
              </a:rPr>
              <a:t>регламентируются. Эти </a:t>
            </a:r>
            <a:r>
              <a:rPr lang="ru-RU" dirty="0">
                <a:solidFill>
                  <a:srgbClr val="0000FF"/>
                </a:solidFill>
              </a:rPr>
              <a:t>параметры зависят от уже сложившейся инфраструктуры </a:t>
            </a:r>
            <a:r>
              <a:rPr lang="ru-RU" dirty="0" smtClean="0">
                <a:solidFill>
                  <a:srgbClr val="0000FF"/>
                </a:solidFill>
              </a:rPr>
              <a:t>школы.</a:t>
            </a:r>
          </a:p>
          <a:p>
            <a:pPr algn="just"/>
            <a:endParaRPr lang="ru-RU" sz="8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ru-RU" dirty="0" smtClean="0">
                <a:solidFill>
                  <a:srgbClr val="FF0000"/>
                </a:solidFill>
              </a:rPr>
              <a:t>Администрация </a:t>
            </a:r>
            <a:r>
              <a:rPr lang="ru-RU" dirty="0">
                <a:solidFill>
                  <a:srgbClr val="FF0000"/>
                </a:solidFill>
              </a:rPr>
              <a:t>школы сама определяет </a:t>
            </a:r>
            <a:r>
              <a:rPr lang="ru-RU" dirty="0">
                <a:solidFill>
                  <a:srgbClr val="0000FF"/>
                </a:solidFill>
              </a:rPr>
              <a:t>какие помещения относятся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FF"/>
                </a:solidFill>
              </a:rPr>
              <a:t>к «Точке Роста», исходя из основного условия организации центра 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обеспечить полноценные практические зоны </a:t>
            </a:r>
            <a:r>
              <a:rPr lang="ru-RU" dirty="0">
                <a:solidFill>
                  <a:srgbClr val="0000FF"/>
                </a:solidFill>
              </a:rPr>
              <a:t>для предметов естественнонаучного и технологического профилей. Для этого предлагается организовать лаборатории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ru-RU" dirty="0">
                <a:solidFill>
                  <a:srgbClr val="0000FF"/>
                </a:solidFill>
              </a:rPr>
              <a:t>химическую, биологическую (химико-биологическую), физическую, технологическую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algn="just"/>
            <a:endParaRPr lang="ru-RU" sz="800" dirty="0" smtClean="0">
              <a:solidFill>
                <a:srgbClr val="0000FF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ru-RU" dirty="0" smtClean="0">
                <a:solidFill>
                  <a:srgbClr val="0000FF"/>
                </a:solidFill>
              </a:rPr>
              <a:t>Лаборатории </a:t>
            </a:r>
            <a:r>
              <a:rPr lang="ru-RU" dirty="0">
                <a:solidFill>
                  <a:srgbClr val="0000FF"/>
                </a:solidFill>
              </a:rPr>
              <a:t>проще всего организовать на базе уже существующих кабинетов физики, химии, биологии, информатики, технологии (и прилегающих к ним подсобных помещений, лаборантских</a:t>
            </a:r>
            <a:r>
              <a:rPr lang="ru-RU" dirty="0" smtClean="0">
                <a:solidFill>
                  <a:srgbClr val="0000FF"/>
                </a:solidFill>
              </a:rPr>
              <a:t>).</a:t>
            </a:r>
          </a:p>
          <a:p>
            <a:pPr algn="just"/>
            <a:endParaRPr lang="ru-RU" sz="800" dirty="0" smtClean="0">
              <a:solidFill>
                <a:srgbClr val="0000FF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ru-RU" dirty="0" smtClean="0">
                <a:solidFill>
                  <a:srgbClr val="FF0000"/>
                </a:solidFill>
              </a:rPr>
              <a:t>Можно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организовывать и дополнительные рекреационные пространства (по необходимости). Это могут быть библиотеки, </a:t>
            </a:r>
            <a:r>
              <a:rPr lang="ru-RU" dirty="0" err="1">
                <a:solidFill>
                  <a:srgbClr val="0000FF"/>
                </a:solidFill>
              </a:rPr>
              <a:t>медиатеки</a:t>
            </a:r>
            <a:r>
              <a:rPr lang="ru-RU" dirty="0">
                <a:solidFill>
                  <a:srgbClr val="0000FF"/>
                </a:solidFill>
              </a:rPr>
              <a:t>, </a:t>
            </a:r>
            <a:r>
              <a:rPr lang="ru-RU" dirty="0" err="1">
                <a:solidFill>
                  <a:srgbClr val="0000FF"/>
                </a:solidFill>
              </a:rPr>
              <a:t>коворкинги</a:t>
            </a:r>
            <a:r>
              <a:rPr lang="ru-RU" dirty="0">
                <a:solidFill>
                  <a:srgbClr val="0000FF"/>
                </a:solidFill>
              </a:rPr>
              <a:t>, лектории, различные зоны отдыха на базе существующих рекреаций, коридоров, библиотек, актовых залов.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1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6354162" cy="449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123478"/>
            <a:ext cx="7304641" cy="371287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рование. Пример стандартной подач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вариант 1.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8224" y="1419622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Необходимо </a:t>
            </a:r>
            <a:r>
              <a:rPr lang="ru-RU" b="1" dirty="0" smtClean="0">
                <a:solidFill>
                  <a:srgbClr val="0000FF"/>
                </a:solidFill>
              </a:rPr>
              <a:t>согласовать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 </a:t>
            </a:r>
            <a:r>
              <a:rPr lang="ru-RU" b="1" dirty="0">
                <a:solidFill>
                  <a:srgbClr val="0000FF"/>
                </a:solidFill>
              </a:rPr>
              <a:t>гл. консультантом </a:t>
            </a:r>
          </a:p>
          <a:p>
            <a:pPr algn="ctr"/>
            <a:r>
              <a:rPr lang="ru-RU" b="1" dirty="0" err="1">
                <a:solidFill>
                  <a:srgbClr val="0000FF"/>
                </a:solidFill>
              </a:rPr>
              <a:t>МОиН</a:t>
            </a:r>
            <a:r>
              <a:rPr lang="ru-RU" b="1" dirty="0">
                <a:solidFill>
                  <a:srgbClr val="0000FF"/>
                </a:solidFill>
              </a:rPr>
              <a:t> СО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Пряхиной Ю.В.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зонирование.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Срок: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 10 по 20.03.2021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56386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Согласовано</a:t>
            </a:r>
          </a:p>
          <a:p>
            <a:pPr algn="ctr"/>
            <a:r>
              <a:rPr lang="ru-RU" sz="1200" dirty="0" smtClean="0"/>
              <a:t>Гл. консультант </a:t>
            </a:r>
            <a:r>
              <a:rPr lang="ru-RU" sz="1200" dirty="0" err="1" smtClean="0"/>
              <a:t>МОиН</a:t>
            </a:r>
            <a:r>
              <a:rPr lang="ru-RU" sz="1200" dirty="0" smtClean="0"/>
              <a:t> СО</a:t>
            </a:r>
          </a:p>
          <a:p>
            <a:pPr algn="ctr"/>
            <a:r>
              <a:rPr lang="ru-RU" sz="1200" dirty="0" smtClean="0"/>
              <a:t>_______</a:t>
            </a:r>
            <a:r>
              <a:rPr lang="ru-RU" sz="1200" dirty="0" err="1" smtClean="0"/>
              <a:t>Ю.В.Пряхина</a:t>
            </a:r>
            <a:endParaRPr lang="ru-RU" sz="1200" dirty="0" smtClean="0"/>
          </a:p>
          <a:p>
            <a:pPr algn="ctr"/>
            <a:r>
              <a:rPr lang="ru-RU" sz="1200" dirty="0" smtClean="0"/>
              <a:t>«___»____2021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85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5508" y="123478"/>
            <a:ext cx="7996999" cy="37128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Зонирование. Пример стандартной подачи вариант 2.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29290"/>
            <a:ext cx="6336704" cy="447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55211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Согласовано</a:t>
            </a:r>
          </a:p>
          <a:p>
            <a:pPr algn="ctr"/>
            <a:r>
              <a:rPr lang="ru-RU" sz="1200" dirty="0" smtClean="0"/>
              <a:t>Гл. консультант </a:t>
            </a:r>
            <a:r>
              <a:rPr lang="ru-RU" sz="1200" dirty="0" err="1" smtClean="0"/>
              <a:t>МОиН</a:t>
            </a:r>
            <a:r>
              <a:rPr lang="ru-RU" sz="1200" dirty="0" smtClean="0"/>
              <a:t> СО</a:t>
            </a:r>
          </a:p>
          <a:p>
            <a:pPr algn="ctr"/>
            <a:r>
              <a:rPr lang="ru-RU" sz="1200" dirty="0" smtClean="0"/>
              <a:t>_______</a:t>
            </a:r>
            <a:r>
              <a:rPr lang="ru-RU" sz="1200" dirty="0" err="1" smtClean="0"/>
              <a:t>Ю.В.Пряхина</a:t>
            </a:r>
            <a:endParaRPr lang="ru-RU" sz="1200" dirty="0" smtClean="0"/>
          </a:p>
          <a:p>
            <a:pPr algn="ctr"/>
            <a:r>
              <a:rPr lang="ru-RU" sz="1200" dirty="0" smtClean="0"/>
              <a:t>«___»____2021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955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23478"/>
            <a:ext cx="7632848" cy="371287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Желательная стилистика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планировка помещений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974847"/>
            <a:ext cx="9000616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ru-RU" sz="12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Основные тезисы</a:t>
            </a:r>
            <a:r>
              <a:rPr lang="en-US" sz="12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ru-RU" sz="1200" b="1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Светлые </a:t>
            </a:r>
            <a:r>
              <a:rPr lang="ru-RU" sz="12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пространства. В </a:t>
            </a: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преимуществе белый, светло-серый цвет.</a:t>
            </a: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Красный фирменный цвет может использоваться </a:t>
            </a:r>
            <a:r>
              <a:rPr lang="ru-RU" sz="1200" dirty="0" err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акцентно</a:t>
            </a: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 и в небольших </a:t>
            </a:r>
            <a:r>
              <a:rPr lang="ru-RU" sz="12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количествах.</a:t>
            </a:r>
            <a:endParaRPr lang="ru-RU" sz="12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Помещения могут быть и в нейтральных цветах (без ярких акцентов</a:t>
            </a:r>
            <a:r>
              <a:rPr lang="ru-RU" sz="12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lang="en-US" sz="12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Более подробная </a:t>
            </a:r>
            <a:r>
              <a:rPr lang="ru-RU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информацию см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. «Руководстве</a:t>
            </a:r>
            <a:r>
              <a:rPr lang="en-US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по </a:t>
            </a:r>
            <a:r>
              <a:rPr lang="ru-RU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проектированию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и 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дизайну</a:t>
            </a:r>
            <a:r>
              <a:rPr lang="en-US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образовательного пространства»</a:t>
            </a:r>
            <a:r>
              <a:rPr lang="ru-RU" sz="1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5522"/>
            <a:ext cx="4355817" cy="3706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5523"/>
            <a:ext cx="4347782" cy="3559324"/>
          </a:xfrm>
          <a:prstGeom prst="rect">
            <a:avLst/>
          </a:prstGeom>
        </p:spPr>
      </p:pic>
      <p:pic>
        <p:nvPicPr>
          <p:cNvPr id="9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4392">
            <a:off x="8262233" y="4454657"/>
            <a:ext cx="322952" cy="3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024" y="180323"/>
            <a:ext cx="6858000" cy="337418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Папка с графическими элементами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2464"/>
          <a:stretch/>
        </p:blipFill>
        <p:spPr>
          <a:xfrm>
            <a:off x="1197442" y="699542"/>
            <a:ext cx="3172889" cy="24676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989265"/>
            <a:ext cx="3681686" cy="192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defTabSz="6858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ВКЛЮЧАЕТ МАКЕТЫ: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фирменного знака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фирменных элементов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интерьерные таблички, стенды, грамоты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aseline="30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69B08-C5E7-4ED6-88F3-47CB23E9FF20}"/>
              </a:ext>
            </a:extLst>
          </p:cNvPr>
          <p:cNvSpPr txBox="1"/>
          <p:nvPr/>
        </p:nvSpPr>
        <p:spPr>
          <a:xfrm>
            <a:off x="827584" y="3389009"/>
            <a:ext cx="7344816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Ссылка на комплект материалов по дизайну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03743"/>
            <a:ext cx="500663" cy="5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1910</Words>
  <Application>Microsoft Office PowerPoint</Application>
  <PresentationFormat>Экран (16:9)</PresentationFormat>
  <Paragraphs>337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Тема Office</vt:lpstr>
      <vt:lpstr>    Актуальные вопросы  подготовки к открытию  Центров естественнонаучной  и технологической  направленностей  «Точка роста» в 2021 году</vt:lpstr>
      <vt:lpstr>Презентация PowerPoint</vt:lpstr>
      <vt:lpstr>Презентация PowerPoint</vt:lpstr>
      <vt:lpstr>Принципы использования оборудования</vt:lpstr>
      <vt:lpstr>Презентация PowerPoint</vt:lpstr>
      <vt:lpstr>Зонирование. Пример стандартной подачи вариант 1. </vt:lpstr>
      <vt:lpstr>Зонирование. Пример стандартной подачи вариант 2. </vt:lpstr>
      <vt:lpstr>Желательная стилистика и планировка помещений</vt:lpstr>
      <vt:lpstr>Папка с графическими элементами</vt:lpstr>
      <vt:lpstr>Руководство по дизайну помещений</vt:lpstr>
      <vt:lpstr>Руководство по фирменному стилю</vt:lpstr>
      <vt:lpstr>Минимальные индикаторы и показатели мероприятий по созданию  и функционированию Центров «Точка роста» в 2021 году</vt:lpstr>
      <vt:lpstr>Дорожная карта создания и организации работы  Центров «Точка роста» в 2021 году</vt:lpstr>
      <vt:lpstr>Дорожная карта создания и организации работы Центров «Точка роста» в 2021 году</vt:lpstr>
      <vt:lpstr>Дорожная карта создания и организации работы Центров «Точка роста» в 2021 году</vt:lpstr>
      <vt:lpstr>Дорожная карта создания и организации работы Центров «Точка роста» в 2021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Список учебников, используемых в 2018/2019 учебном году</dc:title>
  <dc:creator>Юлия Пряхина</dc:creator>
  <cp:lastModifiedBy>_</cp:lastModifiedBy>
  <cp:revision>315</cp:revision>
  <cp:lastPrinted>2020-01-23T05:59:21Z</cp:lastPrinted>
  <dcterms:created xsi:type="dcterms:W3CDTF">2019-01-15T15:07:58Z</dcterms:created>
  <dcterms:modified xsi:type="dcterms:W3CDTF">2021-02-16T18:19:16Z</dcterms:modified>
</cp:coreProperties>
</file>